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4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527AEF-2ABA-0ADA-A4B8-2794A62AE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1B43D57-4F7F-FF00-6B61-80F2E3695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0FB6A50-E60E-A3C6-74AE-2F122B4F4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B1AAB00-82CD-F6D7-7919-7FB10904D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132B4C4-EF9C-C3DF-E01E-EB34D1320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415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C55D69-216A-F9F1-0510-6E544AAB7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FBF56E2-F0E3-4B74-FCF7-175DB50BD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1453EDD-D765-D31F-13E3-3CABA3FBD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4AE4E2E-0155-1D78-8DA7-FB702EF32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A5B229E-4A30-4B8C-D40B-B1E68652D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470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5E4A788-817A-E649-9F78-5D94283514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D98DEAE-137A-E119-85B4-846ED94A4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6704CC8-8B78-55C1-B344-C099220C3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90B5DAE-6C5A-8684-54B6-BD175A488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10CC2C9-B35A-E4FD-7F2B-21425A06C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1850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 kolonn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CBA703-E465-F6C2-FD9C-81EE4F9E96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5018" y="1985818"/>
            <a:ext cx="3121891" cy="44611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8" name="Pladsholder til indhold 2">
            <a:extLst>
              <a:ext uri="{FF2B5EF4-FFF2-40B4-BE49-F238E27FC236}">
                <a16:creationId xmlns:a16="http://schemas.microsoft.com/office/drawing/2014/main" id="{27994804-0DE5-8967-7E37-35C4975B59F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35054" y="1985817"/>
            <a:ext cx="3121891" cy="44611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9" name="Pladsholder til indhold 2">
            <a:extLst>
              <a:ext uri="{FF2B5EF4-FFF2-40B4-BE49-F238E27FC236}">
                <a16:creationId xmlns:a16="http://schemas.microsoft.com/office/drawing/2014/main" id="{53614434-849E-538E-BAC6-FC8CAB85334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405091" y="1985818"/>
            <a:ext cx="3121891" cy="446116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AFDDD9A-FE64-87E5-F27A-8C7C7017F1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1" y="559086"/>
            <a:ext cx="10891981" cy="1325563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415881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000BE3-9C76-3198-3E44-CB4A3EB98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B7C108F-A8DE-F076-9465-4CAAB8A47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E46220E-8DC9-E86B-B08F-B2529529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DAE9F75-955B-8F2C-BFA5-0BF1255A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C358939-DB9B-8514-76F1-1569DEA81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4023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D6DEA3-3759-7482-6C22-64D432DD4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49A1E98-153A-0A11-1262-C419E07DB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10D1520-ACDA-19DB-921D-DD832D9F1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07C75EF-F3E1-CFEC-B5AF-A7E89F6D6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069ECC2-D5D3-CECA-3E67-A7F6E9800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622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023A78-48E3-2680-130C-522CAFEC4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2C413E-8F5E-6334-EC2A-AE67BE802B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9A4C269-BCC1-AABD-CFFD-1E4E252D6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93635E5-28E7-2C72-8E5B-FBD811D80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32994DD-E3DE-7E82-3DE7-5E1C51E0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3589B73-750C-294E-DEC8-510FAB2F2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537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3BE9E9-A892-AC1C-8EE9-D53457605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BC968AD-7033-EDD6-41E1-47BEA713C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2C100B0-F3CF-8CF2-8DCC-C8078A7AE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613228C-93B1-5B95-88DA-64E3A3C3DE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6BC9270-775B-91B1-FD51-61C5E189B1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0D4130A-C81F-8C09-90D1-FCC0069DC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3DE7B7D-3EA6-FB54-7E7C-26E9478F5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816361C-412B-93D6-7569-254ABB207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002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1012B0-B372-5475-628C-3833F0B42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3963847-E470-26AE-9C0F-6CD14823C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4F32331-0098-9A83-C914-62526F63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31A0F32-72C5-D5D8-EDC5-11A2708F5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4697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2908B69-39B5-21E0-AB8E-22D2122E5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D1A933A-370B-4319-D8E4-44E41102D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8C7F3D3-950A-2AAD-6E95-88E5BBCE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864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DD0240-8C67-E05A-E415-0845BF955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AAB969-261D-7BE7-220B-FA9A64C95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06F25DD-830C-1E63-2C71-5F9D1DF99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0601F1F-C303-872F-E18D-18D9391C8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E546522-A153-581D-62A8-72C7B4C08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EBA7FCC-94AB-50B8-177B-9A44EAFDD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127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A5B350-F005-0675-712F-CAB716102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335EB59-6C1D-DACE-C0AB-8713C839C1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7551241-FB59-48D4-45EA-79477F4E0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4DC3F3B-5F63-C0DE-E61C-877002E03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3AB9B63-BFF0-53CB-E79B-5DA28DE5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0398551-4381-02D3-703B-AB4B321D0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5998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89C985A-C116-D0E3-E02D-BEC88C003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33E3899-E986-754D-5AF8-B87CABF55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B86E26F-E5EE-0F89-846D-A743CA493E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AB1CFF-CB73-49B9-8037-518BFBD1801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7FF40C8-DFCC-2B8A-6737-D0DC310B0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AB4C02D-5B1C-ACFC-4AA5-1E6CDF0AD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625AFE-068C-4572-8CB3-9818ECAA00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150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A93EE-0B73-F2C3-190C-88FEDA15B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B1C2C6F4-B7D7-BC2A-CB56-1D7B0DFAD8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6908" y="1984951"/>
            <a:ext cx="3240000" cy="4461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1600" b="1"/>
              <a:t>Frontløber for nytænkning af partnerskaber </a:t>
            </a:r>
          </a:p>
          <a:p>
            <a:pPr marL="0" indent="0">
              <a:buNone/>
            </a:pPr>
            <a:r>
              <a:rPr lang="da-DK" sz="1600"/>
              <a:t>Partnerskaber støttet af CISU styrker systematisk lokalt lederskab, gensidig værdiskabelse og organisatorisk bæredygtighed.</a:t>
            </a:r>
          </a:p>
          <a:p>
            <a:pPr lvl="0"/>
            <a:r>
              <a:rPr lang="da-DK" sz="1600"/>
              <a:t>Bevillinger tager tydeligt afsæt i hver partners unikke bidrag til partnerskabet</a:t>
            </a:r>
          </a:p>
          <a:p>
            <a:pPr lvl="0"/>
            <a:r>
              <a:rPr lang="da-DK" sz="1600"/>
              <a:t>Partnerskaber vurderes af lokale partnere og af danske bevillingshavere som ligeværdige og gensidigt værdiskabende</a:t>
            </a:r>
          </a:p>
          <a:p>
            <a:pPr marL="0" lvl="0" indent="0">
              <a:buNone/>
            </a:pPr>
            <a:endParaRPr lang="da-DK"/>
          </a:p>
          <a:p>
            <a:pPr marL="0" indent="0">
              <a:buNone/>
            </a:pPr>
            <a:endParaRPr lang="da-DK" sz="1600" b="1"/>
          </a:p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824E9D2-8167-E70A-A117-490D7C8FED3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460991" y="1984952"/>
            <a:ext cx="3240000" cy="4461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a-DK" b="1" dirty="0"/>
              <a:t>Forbinder af læring og netværk </a:t>
            </a:r>
          </a:p>
          <a:p>
            <a:pPr marL="0" indent="0">
              <a:buNone/>
            </a:pPr>
            <a:r>
              <a:rPr lang="da-DK" dirty="0"/>
              <a:t>CISU opsøges som førende videns- og læringscenter for civilsamfundsorganisationer i udviklingssamarbejde i Danmark.</a:t>
            </a:r>
          </a:p>
          <a:p>
            <a:r>
              <a:rPr lang="da-DK" dirty="0"/>
              <a:t>Alternativ 1: CISUs lærings- og </a:t>
            </a:r>
            <a:r>
              <a:rPr lang="da-DK" dirty="0" err="1"/>
              <a:t>vidensaktiviteter</a:t>
            </a:r>
            <a:r>
              <a:rPr lang="da-DK" dirty="0"/>
              <a:t> tiltrækker stigende deltagelse og anvendes aktivt af organisationerne i deres arbejde </a:t>
            </a:r>
          </a:p>
          <a:p>
            <a:r>
              <a:rPr lang="da-DK" dirty="0"/>
              <a:t>Alternativ 2: CISU opsamler systematisk læring og viden om civilsamfundsstyrkelse og partnerskaber og bringer denne viden i spil blandt medlemsorganisationer, bevillingshavere og øvrige civilsamfundsaktører</a:t>
            </a:r>
          </a:p>
          <a:p>
            <a:r>
              <a:rPr lang="da-DK" dirty="0"/>
              <a:t>Deltagere vurderer CISUs lærings- og </a:t>
            </a:r>
            <a:r>
              <a:rPr lang="da-DK" dirty="0" err="1"/>
              <a:t>vidensaktiviteter</a:t>
            </a:r>
            <a:r>
              <a:rPr lang="da-DK" dirty="0"/>
              <a:t> som fagligt stærke, relevante og værdiskabende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AD274A0-ECA4-896E-1B96-738BD67B948F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375074" y="1984951"/>
            <a:ext cx="3240000" cy="4461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1600" b="1"/>
              <a:t>Anerkendt og synlig aktør</a:t>
            </a:r>
            <a:endParaRPr lang="da-DK" sz="1600"/>
          </a:p>
          <a:p>
            <a:pPr marL="0" indent="0">
              <a:buNone/>
            </a:pPr>
            <a:r>
              <a:rPr lang="da-DK" sz="1600"/>
              <a:t>CISU er kendt i offentligheden og værdsat af medlemsorganisationerne som fortaler for civilsamfund og globalt engagement.</a:t>
            </a:r>
          </a:p>
          <a:p>
            <a:pPr lvl="0"/>
            <a:r>
              <a:rPr lang="da-DK" sz="1600"/>
              <a:t>Medlemsorganisationerne føler sig repræsenteret og styrket nationalt af CISU</a:t>
            </a:r>
          </a:p>
          <a:p>
            <a:pPr lvl="0"/>
            <a:r>
              <a:rPr lang="da-DK" sz="1600"/>
              <a:t>CISU inddrages og omtales i den offentlige debat om udviklingssamarbejde i Danmark</a:t>
            </a:r>
          </a:p>
          <a:p>
            <a:pPr marL="0" indent="0">
              <a:buNone/>
            </a:pPr>
            <a:endParaRPr lang="da-DK" sz="3400" b="1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0D58A546-CCB0-31DD-87CC-D027778D1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411018"/>
            <a:ext cx="10891981" cy="1325563"/>
          </a:xfrm>
        </p:spPr>
        <p:txBody>
          <a:bodyPr/>
          <a:lstStyle/>
          <a:p>
            <a:r>
              <a:rPr lang="da-DK" dirty="0"/>
              <a:t>Bilag 3.1 Forslag til strategiske mål </a:t>
            </a: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91876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F6A4EA8CD694A448AAF29FEB1A8F245" ma:contentTypeVersion="19" ma:contentTypeDescription="Opret et nyt dokument." ma:contentTypeScope="" ma:versionID="474f1ef26ca6fe656ab441211255eda4">
  <xsd:schema xmlns:xsd="http://www.w3.org/2001/XMLSchema" xmlns:xs="http://www.w3.org/2001/XMLSchema" xmlns:p="http://schemas.microsoft.com/office/2006/metadata/properties" xmlns:ns2="0a33e1fb-23dc-4222-ac46-473c6a01316b" xmlns:ns3="3b2effea-7677-426a-abfa-e08815e88a3e" targetNamespace="http://schemas.microsoft.com/office/2006/metadata/properties" ma:root="true" ma:fieldsID="1a372d689c6f8e7a019b9c64c2e0bb72" ns2:_="" ns3:_="">
    <xsd:import namespace="0a33e1fb-23dc-4222-ac46-473c6a01316b"/>
    <xsd:import namespace="3b2effea-7677-426a-abfa-e08815e88a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33e1fb-23dc-4222-ac46-473c6a0131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c9f317a3-9525-4bf5-b194-1869bb4e85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2effea-7677-426a-abfa-e08815e88a3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839cca5-46db-42bf-aa82-13451054610f}" ma:internalName="TaxCatchAll" ma:showField="CatchAllData" ma:web="3b2effea-7677-426a-abfa-e08815e88a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b2effea-7677-426a-abfa-e08815e88a3e" xsi:nil="true"/>
    <lcf76f155ced4ddcb4097134ff3c332f xmlns="0a33e1fb-23dc-4222-ac46-473c6a01316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4C3AC2B-03F7-4A8A-ACA6-6CF3A6100C2D}"/>
</file>

<file path=customXml/itemProps2.xml><?xml version="1.0" encoding="utf-8"?>
<ds:datastoreItem xmlns:ds="http://schemas.openxmlformats.org/officeDocument/2006/customXml" ds:itemID="{547393CD-3DD5-47B0-BCD3-4241287E8925}"/>
</file>

<file path=customXml/itemProps3.xml><?xml version="1.0" encoding="utf-8"?>
<ds:datastoreItem xmlns:ds="http://schemas.openxmlformats.org/officeDocument/2006/customXml" ds:itemID="{9680B6F4-777E-4C74-8CB4-5B5623E7FD7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Office-tema</vt:lpstr>
      <vt:lpstr>Bilag 3.1 Forslag til strategiske mål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Helene Kannegaard</dc:creator>
  <cp:lastModifiedBy>Helene Kannegaard</cp:lastModifiedBy>
  <cp:revision>1</cp:revision>
  <dcterms:created xsi:type="dcterms:W3CDTF">2026-04-10T10:50:07Z</dcterms:created>
  <dcterms:modified xsi:type="dcterms:W3CDTF">2026-04-10T10:50:50Z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0x010100DF6A4EA8CD694A448AAF29FEB1A8F245</vt:lpwstr>
  </property>
</Properties>
</file>